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5143500"/>
  <p:notesSz cx="51435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D0D7C4C7-9377-4C08-B871-8C900A7BFD1F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sldNum" idx="4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58363768-6CAB-450E-A92D-BC003E9D5B6E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sldNum" idx="13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334E76B4-F76A-4C06-A8F8-D2D7664E913B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720" cy="720"/>
          </a:xfrm>
          <a:prstGeom prst="rect">
            <a:avLst/>
          </a:prstGeom>
          <a:ln w="0">
            <a:noFill/>
          </a:ln>
        </p:spPr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sldNum" idx="14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EE7627A5-6598-4A88-8C57-6FBE1933F997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sldNum" idx="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A3CF2C1B-780C-41BA-8021-43E771ED96F2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sldNum" idx="6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E864BB9C-B8D1-41A3-B5AE-238E295CBA84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720" cy="720"/>
          </a:xfrm>
          <a:prstGeom prst="rect">
            <a:avLst/>
          </a:prstGeom>
          <a:ln w="0">
            <a:noFill/>
          </a:ln>
        </p:spPr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sldNum" idx="7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A49A0424-3EED-4C62-9DDC-2A76A585B78F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720" cy="720"/>
          </a:xfrm>
          <a:prstGeom prst="rect">
            <a:avLst/>
          </a:prstGeom>
          <a:ln w="0">
            <a:noFill/>
          </a:ln>
        </p:spPr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sldNum" idx="8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A8591FF3-F579-4913-A9C8-CFF6C40DAE86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720" cy="720"/>
          </a:xfrm>
          <a:prstGeom prst="rect">
            <a:avLst/>
          </a:prstGeom>
          <a:ln w="0">
            <a:noFill/>
          </a:ln>
        </p:spPr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sldNum" idx="9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592349D6-68A8-42DB-8F7E-432274DF1784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720" cy="720"/>
          </a:xfrm>
          <a:prstGeom prst="rect">
            <a:avLst/>
          </a:prstGeom>
          <a:ln w="0">
            <a:noFill/>
          </a:ln>
        </p:spPr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sldNum" idx="10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A8E5499F-8A46-40A9-913B-22160EBF164B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720" cy="720"/>
          </a:xfrm>
          <a:prstGeom prst="rect">
            <a:avLst/>
          </a:prstGeom>
          <a:ln w="0">
            <a:noFill/>
          </a:ln>
        </p:spPr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sldNum" idx="11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D636C8FB-7C25-4BEC-AB75-0812E354BA3C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720" cy="720"/>
          </a:xfrm>
          <a:prstGeom prst="rect">
            <a:avLst/>
          </a:prstGeom>
          <a:ln w="0">
            <a:noFill/>
          </a:ln>
        </p:spPr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sldNum" idx="12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0000" bIns="90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>
              <a:lnSpc>
                <a:spcPct val="100000"/>
              </a:lnSpc>
              <a:buNone/>
            </a:pPr>
            <a:fld id="{2727FC3F-1004-4632-A625-C4C64EFF7B6E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8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0" y="720"/>
            <a:ext cx="9143640" cy="5142960"/>
          </a:xfrm>
          <a:prstGeom prst="rect">
            <a:avLst/>
          </a:prstGeom>
          <a:ln w="0">
            <a:noFill/>
          </a:ln>
        </p:spPr>
      </p:pic>
      <p:sp>
        <p:nvSpPr>
          <p:cNvPr id="45" name="Text 7"/>
          <p:cNvSpPr/>
          <p:nvPr/>
        </p:nvSpPr>
        <p:spPr>
          <a:xfrm>
            <a:off x="69840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ТРЕК PostgreSQL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6" name="Text 8"/>
          <p:cNvSpPr/>
          <p:nvPr/>
        </p:nvSpPr>
        <p:spPr>
          <a:xfrm>
            <a:off x="684360" y="71424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КОМАНДА БорЖора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7" name="Text 9"/>
          <p:cNvSpPr/>
          <p:nvPr/>
        </p:nvSpPr>
        <p:spPr>
          <a:xfrm>
            <a:off x="347760" y="4481640"/>
            <a:ext cx="151416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pPr algn="ctr">
              <a:lnSpc>
                <a:spcPts val="1219"/>
              </a:lnSpc>
              <a:buNone/>
              <a:tabLst>
                <a:tab algn="l" pos="0"/>
              </a:tabLst>
            </a:pPr>
            <a:r>
              <a:rPr b="1" lang="en-US" sz="12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Денис Гордеев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8" name="Text 10"/>
          <p:cNvSpPr/>
          <p:nvPr/>
        </p:nvSpPr>
        <p:spPr>
          <a:xfrm>
            <a:off x="704880" y="4667400"/>
            <a:ext cx="80460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pPr algn="ctr">
              <a:lnSpc>
                <a:spcPts val="1219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08080"/>
                </a:solidFill>
                <a:latin typeface="Arial"/>
                <a:ea typeface="Arial"/>
              </a:rPr>
              <a:t>back, ds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49" name="Text 11"/>
          <p:cNvSpPr/>
          <p:nvPr/>
        </p:nvSpPr>
        <p:spPr>
          <a:xfrm>
            <a:off x="2085840" y="4481640"/>
            <a:ext cx="151416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pPr algn="ctr">
              <a:lnSpc>
                <a:spcPts val="1219"/>
              </a:lnSpc>
              <a:buNone/>
              <a:tabLst>
                <a:tab algn="l" pos="0"/>
              </a:tabLst>
            </a:pPr>
            <a:r>
              <a:rPr b="1" lang="en-US" sz="12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Ольга Лыкова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0" name="Text 12"/>
          <p:cNvSpPr/>
          <p:nvPr/>
        </p:nvSpPr>
        <p:spPr>
          <a:xfrm>
            <a:off x="2443320" y="4667400"/>
            <a:ext cx="80460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pPr algn="ctr">
              <a:lnSpc>
                <a:spcPts val="1219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08080"/>
                </a:solidFill>
                <a:latin typeface="Arial"/>
                <a:ea typeface="Arial"/>
              </a:rPr>
              <a:t>frontend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Рисунок 49" descr=""/>
          <p:cNvPicPr/>
          <p:nvPr/>
        </p:nvPicPr>
        <p:blipFill>
          <a:blip r:embed="rId1"/>
          <a:stretch/>
        </p:blipFill>
        <p:spPr>
          <a:xfrm>
            <a:off x="216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87" name="Text 2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🎯 </a:t>
            </a: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Категории рекомендаций:</a:t>
            </a:r>
            <a:endParaRPr b="0" lang="en-US" sz="2400" spc="-1" strike="noStrike">
              <a:latin typeface="Arial"/>
            </a:endParaRPr>
          </a:p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88" name=""/>
          <p:cNvSpPr txBox="1"/>
          <p:nvPr/>
        </p:nvSpPr>
        <p:spPr>
          <a:xfrm>
            <a:off x="228600" y="914400"/>
            <a:ext cx="7543800" cy="495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500" spc="-1" strike="noStrike">
                <a:latin typeface="Arial"/>
              </a:rPr>
              <a:t>📊 </a:t>
            </a:r>
            <a:r>
              <a:rPr b="0" lang="en-US" sz="1500" spc="-1" strike="noStrike">
                <a:latin typeface="Arial"/>
              </a:rPr>
              <a:t>Индексы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Создание </a:t>
            </a:r>
            <a:r>
              <a:rPr b="0" lang="en-US" sz="1500" spc="-1" strike="noStrike">
                <a:latin typeface="Arial"/>
              </a:rPr>
              <a:t>индексов: </a:t>
            </a:r>
            <a:r>
              <a:rPr b="0" lang="en-US" sz="1500" spc="-1" strike="noStrike">
                <a:latin typeface="Arial"/>
              </a:rPr>
              <a:t>CREATE </a:t>
            </a:r>
            <a:r>
              <a:rPr b="0" lang="en-US" sz="1500" spc="-1" strike="noStrike">
                <a:latin typeface="Arial"/>
              </a:rPr>
              <a:t>INDEX </a:t>
            </a:r>
            <a:r>
              <a:rPr b="0" lang="en-US" sz="1500" spc="-1" strike="noStrike">
                <a:latin typeface="Arial"/>
              </a:rPr>
              <a:t>idx_email ON </a:t>
            </a:r>
            <a:r>
              <a:rPr b="0" lang="en-US" sz="1500" spc="-1" strike="noStrike">
                <a:latin typeface="Arial"/>
              </a:rPr>
              <a:t>users(email)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Оптимизация </a:t>
            </a:r>
            <a:r>
              <a:rPr b="0" lang="en-US" sz="1500" spc="-1" strike="noStrike">
                <a:latin typeface="Arial"/>
              </a:rPr>
              <a:t>индексов: </a:t>
            </a:r>
            <a:r>
              <a:rPr b="0" lang="en-US" sz="1500" spc="-1" strike="noStrike">
                <a:latin typeface="Arial"/>
              </a:rPr>
              <a:t>DROP </a:t>
            </a:r>
            <a:r>
              <a:rPr b="0" lang="en-US" sz="1500" spc="-1" strike="noStrike">
                <a:latin typeface="Arial"/>
              </a:rPr>
              <a:t>неиспользуем</a:t>
            </a:r>
            <a:r>
              <a:rPr b="0" lang="en-US" sz="1500" spc="-1" strike="noStrike">
                <a:latin typeface="Arial"/>
              </a:rPr>
              <a:t>ые индексы</a:t>
            </a:r>
            <a:endParaRPr b="0" lang="en-US" sz="15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🔍 </a:t>
            </a:r>
            <a:r>
              <a:rPr b="0" lang="en-US" sz="1500" spc="-1" strike="noStrike">
                <a:latin typeface="Arial"/>
              </a:rPr>
              <a:t>Запросы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Переписывани</a:t>
            </a:r>
            <a:r>
              <a:rPr b="0" lang="en-US" sz="1500" spc="-1" strike="noStrike">
                <a:latin typeface="Arial"/>
              </a:rPr>
              <a:t>е: JOIN вместо </a:t>
            </a:r>
            <a:r>
              <a:rPr b="0" lang="en-US" sz="1500" spc="-1" strike="noStrike">
                <a:latin typeface="Arial"/>
              </a:rPr>
              <a:t>подзапросов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Структура: </a:t>
            </a:r>
            <a:r>
              <a:rPr b="0" lang="en-US" sz="1500" spc="-1" strike="noStrike">
                <a:latin typeface="Arial"/>
              </a:rPr>
              <a:t>Добавление </a:t>
            </a:r>
            <a:r>
              <a:rPr b="0" lang="en-US" sz="1500" spc="-1" strike="noStrike">
                <a:latin typeface="Arial"/>
              </a:rPr>
              <a:t>LIMIT</a:t>
            </a:r>
            <a:endParaRPr b="0" lang="en-US" sz="15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⚙️ </a:t>
            </a:r>
            <a:r>
              <a:rPr b="0" lang="en-US" sz="1500" spc="-1" strike="noStrike">
                <a:latin typeface="Arial"/>
              </a:rPr>
              <a:t>Конфигурация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Настройки </a:t>
            </a:r>
            <a:r>
              <a:rPr b="0" lang="en-US" sz="1500" spc="-1" strike="noStrike">
                <a:latin typeface="Arial"/>
              </a:rPr>
              <a:t>БД: </a:t>
            </a:r>
            <a:r>
              <a:rPr b="0" lang="en-US" sz="1500" spc="-1" strike="noStrike">
                <a:latin typeface="Arial"/>
              </a:rPr>
              <a:t>work_mem, </a:t>
            </a:r>
            <a:r>
              <a:rPr b="0" lang="en-US" sz="1500" spc="-1" strike="noStrike">
                <a:latin typeface="Arial"/>
              </a:rPr>
              <a:t>shared_buffers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Архитектура: </a:t>
            </a:r>
            <a:r>
              <a:rPr b="0" lang="en-US" sz="1500" spc="-1" strike="noStrike">
                <a:latin typeface="Arial"/>
              </a:rPr>
              <a:t>Партициониро</a:t>
            </a:r>
            <a:r>
              <a:rPr b="0" lang="en-US" sz="1500" spc="-1" strike="noStrike">
                <a:latin typeface="Arial"/>
              </a:rPr>
              <a:t>вание</a:t>
            </a:r>
            <a:endParaRPr b="0" lang="en-US" sz="15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🤖 </a:t>
            </a:r>
            <a:r>
              <a:rPr b="0" lang="en-US" sz="1500" spc="-1" strike="noStrike">
                <a:latin typeface="Arial"/>
              </a:rPr>
              <a:t>Интеллектуаль</a:t>
            </a:r>
            <a:r>
              <a:rPr b="0" lang="en-US" sz="1500" spc="-1" strike="noStrike">
                <a:latin typeface="Arial"/>
              </a:rPr>
              <a:t>ные </a:t>
            </a:r>
            <a:r>
              <a:rPr b="0" lang="en-US" sz="1500" spc="-1" strike="noStrike">
                <a:latin typeface="Arial"/>
              </a:rPr>
              <a:t>рекомендации: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Генерация с </a:t>
            </a:r>
            <a:r>
              <a:rPr b="0" lang="en-US" sz="1500" spc="-1" strike="noStrike">
                <a:latin typeface="Arial"/>
              </a:rPr>
              <a:t>помощью LLM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Классификаци</a:t>
            </a:r>
            <a:r>
              <a:rPr b="0" lang="en-US" sz="1500" spc="-1" strike="noStrike">
                <a:latin typeface="Arial"/>
              </a:rPr>
              <a:t>я по </a:t>
            </a:r>
            <a:r>
              <a:rPr b="0" lang="en-US" sz="1500" spc="-1" strike="noStrike">
                <a:latin typeface="Arial"/>
              </a:rPr>
              <a:t>приоритету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Оценка </a:t>
            </a:r>
            <a:r>
              <a:rPr b="0" lang="en-US" sz="1500" spc="-1" strike="noStrike">
                <a:latin typeface="Arial"/>
              </a:rPr>
              <a:t>потенциальног</a:t>
            </a:r>
            <a:r>
              <a:rPr b="0" lang="en-US" sz="1500" spc="-1" strike="noStrike">
                <a:latin typeface="Arial"/>
              </a:rPr>
              <a:t>о ускорения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• </a:t>
            </a:r>
            <a:r>
              <a:rPr b="0" lang="en-US" sz="1500" spc="-1" strike="noStrike">
                <a:latin typeface="Arial"/>
              </a:rPr>
              <a:t>Конкретные </a:t>
            </a:r>
            <a:r>
              <a:rPr b="0" lang="en-US" sz="1500" spc="-1" strike="noStrike">
                <a:latin typeface="Arial"/>
              </a:rPr>
              <a:t>шаги </a:t>
            </a:r>
            <a:r>
              <a:rPr b="0" lang="en-US" sz="1500" spc="-1" strike="noStrike">
                <a:latin typeface="Arial"/>
              </a:rPr>
              <a:t>реализации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89" name=""/>
          <p:cNvSpPr txBox="1"/>
          <p:nvPr/>
        </p:nvSpPr>
        <p:spPr>
          <a:xfrm>
            <a:off x="318960" y="228600"/>
            <a:ext cx="471024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pc="-1" strike="noStrike">
                <a:latin typeface="Arial"/>
              </a:rPr>
              <a:t>🎯 </a:t>
            </a:r>
            <a:r>
              <a:rPr b="1" lang="en-US" sz="2000" spc="-1" strike="noStrike">
                <a:latin typeface="Arial"/>
              </a:rPr>
              <a:t>Кате</a:t>
            </a:r>
            <a:r>
              <a:rPr b="1" lang="en-US" sz="2000" spc="-1" strike="noStrike">
                <a:latin typeface="Arial"/>
              </a:rPr>
              <a:t>гори</a:t>
            </a:r>
            <a:r>
              <a:rPr b="1" lang="en-US" sz="2000" spc="-1" strike="noStrike">
                <a:latin typeface="Arial"/>
              </a:rPr>
              <a:t>и </a:t>
            </a:r>
            <a:r>
              <a:rPr b="1" lang="en-US" sz="2000" spc="-1" strike="noStrike">
                <a:latin typeface="Arial"/>
              </a:rPr>
              <a:t>реко</a:t>
            </a:r>
            <a:r>
              <a:rPr b="1" lang="en-US" sz="2000" spc="-1" strike="noStrike">
                <a:latin typeface="Arial"/>
              </a:rPr>
              <a:t>мен</a:t>
            </a:r>
            <a:r>
              <a:rPr b="1" lang="en-US" sz="2000" spc="-1" strike="noStrike">
                <a:latin typeface="Arial"/>
              </a:rPr>
              <a:t>дац</a:t>
            </a:r>
            <a:r>
              <a:rPr b="1" lang="en-US" sz="2000" spc="-1" strike="noStrike">
                <a:latin typeface="Arial"/>
              </a:rPr>
              <a:t>ий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0" y="720"/>
            <a:ext cx="9143640" cy="5142960"/>
          </a:xfrm>
          <a:prstGeom prst="rect">
            <a:avLst/>
          </a:prstGeom>
          <a:ln w="0">
            <a:noFill/>
          </a:ln>
        </p:spPr>
      </p:pic>
      <p:sp>
        <p:nvSpPr>
          <p:cNvPr id="91" name="Text 14"/>
          <p:cNvSpPr/>
          <p:nvPr/>
        </p:nvSpPr>
        <p:spPr>
          <a:xfrm>
            <a:off x="69840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ТРЕК PostgreSQL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2" name="Text 15"/>
          <p:cNvSpPr/>
          <p:nvPr/>
        </p:nvSpPr>
        <p:spPr>
          <a:xfrm>
            <a:off x="684360" y="71424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КОМАН</a:t>
            </a: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ДА </a:t>
            </a: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БорЖор</a:t>
            </a: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а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3" name="Text 16"/>
          <p:cNvSpPr/>
          <p:nvPr/>
        </p:nvSpPr>
        <p:spPr>
          <a:xfrm>
            <a:off x="347760" y="4481640"/>
            <a:ext cx="151416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pPr algn="ctr">
              <a:lnSpc>
                <a:spcPts val="1219"/>
              </a:lnSpc>
              <a:buNone/>
              <a:tabLst>
                <a:tab algn="l" pos="0"/>
              </a:tabLst>
            </a:pPr>
            <a:r>
              <a:rPr b="1" lang="en-US" sz="12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Денис Гордеев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94" name="Text 17"/>
          <p:cNvSpPr/>
          <p:nvPr/>
        </p:nvSpPr>
        <p:spPr>
          <a:xfrm>
            <a:off x="704880" y="4667400"/>
            <a:ext cx="80460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pPr algn="ctr">
              <a:lnSpc>
                <a:spcPts val="1219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08080"/>
                </a:solidFill>
                <a:latin typeface="Arial"/>
                <a:ea typeface="Arial"/>
              </a:rPr>
              <a:t>back, ds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95" name="Text 18"/>
          <p:cNvSpPr/>
          <p:nvPr/>
        </p:nvSpPr>
        <p:spPr>
          <a:xfrm>
            <a:off x="2085840" y="4481640"/>
            <a:ext cx="151416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pPr algn="ctr">
              <a:lnSpc>
                <a:spcPts val="1219"/>
              </a:lnSpc>
              <a:buNone/>
              <a:tabLst>
                <a:tab algn="l" pos="0"/>
              </a:tabLst>
            </a:pPr>
            <a:r>
              <a:rPr b="1" lang="en-US" sz="12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Ольга Лыкова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96" name="Text 19"/>
          <p:cNvSpPr/>
          <p:nvPr/>
        </p:nvSpPr>
        <p:spPr>
          <a:xfrm>
            <a:off x="2443320" y="4667400"/>
            <a:ext cx="80460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0000" bIns="90000" anchor="ctr">
            <a:noAutofit/>
          </a:bodyPr>
          <a:p>
            <a:pPr algn="ctr">
              <a:lnSpc>
                <a:spcPts val="1219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08080"/>
                </a:solidFill>
                <a:latin typeface="Arial"/>
                <a:ea typeface="Arial"/>
              </a:rPr>
              <a:t>frontend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Рисунок 49" descr=""/>
          <p:cNvPicPr/>
          <p:nvPr/>
        </p:nvPicPr>
        <p:blipFill>
          <a:blip r:embed="rId1"/>
          <a:stretch/>
        </p:blipFill>
        <p:spPr>
          <a:xfrm>
            <a:off x="216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52" name="Text 2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Наше решение 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3" name=""/>
          <p:cNvSpPr txBox="1"/>
          <p:nvPr/>
        </p:nvSpPr>
        <p:spPr>
          <a:xfrm>
            <a:off x="434880" y="1143000"/>
            <a:ext cx="7337520" cy="2649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Сбор статистик по БД и таблицам (наличие индексов, число строк)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Приведение UPDATE / INSERT запросов к SELECT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Автоматический анализ SQL-запросов с помощью LLM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Переписывание запросов, если необходимо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Рекомендации по оптимизации (например, создание индексов)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Визуализация планов выполнения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Поддержка множественных LLM моделей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Безопасная работа с пользовательскими БД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Задеплоили на облаке Т1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Рисунок 53" descr=""/>
          <p:cNvPicPr/>
          <p:nvPr/>
        </p:nvPicPr>
        <p:blipFill>
          <a:blip r:embed="rId1"/>
          <a:stretch/>
        </p:blipFill>
        <p:spPr>
          <a:xfrm>
            <a:off x="216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55" name="Shape 0"/>
          <p:cNvSpPr/>
          <p:nvPr/>
        </p:nvSpPr>
        <p:spPr>
          <a:xfrm>
            <a:off x="-905040" y="457920"/>
            <a:ext cx="11361960" cy="591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Text 2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Архитектура системы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7" name=""/>
          <p:cNvSpPr txBox="1"/>
          <p:nvPr/>
        </p:nvSpPr>
        <p:spPr>
          <a:xfrm>
            <a:off x="430200" y="914400"/>
            <a:ext cx="4141800" cy="3429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Frontend (React)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├── </a:t>
            </a:r>
            <a:r>
              <a:rPr b="0" lang="en-US" sz="1500" spc="-1" strike="noStrike">
                <a:latin typeface="Arial"/>
              </a:rPr>
              <a:t>Пользовательский ввод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├── </a:t>
            </a:r>
            <a:r>
              <a:rPr b="0" lang="en-US" sz="1500" spc="-1" strike="noStrike">
                <a:latin typeface="Arial"/>
              </a:rPr>
              <a:t>Визуализация результатов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└── </a:t>
            </a:r>
            <a:r>
              <a:rPr b="0" lang="en-US" sz="1500" spc="-1" strike="noStrike">
                <a:latin typeface="Arial"/>
              </a:rPr>
              <a:t>Управление профилями БД</a:t>
            </a:r>
            <a:endParaRPr b="0" lang="en-US" sz="15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Backend (FastAPI)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├── </a:t>
            </a:r>
            <a:r>
              <a:rPr b="0" lang="en-US" sz="1500" spc="-1" strike="noStrike">
                <a:latin typeface="Arial"/>
              </a:rPr>
              <a:t>REST API для анализа запросов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├── </a:t>
            </a:r>
            <a:r>
              <a:rPr b="0" lang="en-US" sz="1500" spc="-1" strike="noStrike">
                <a:latin typeface="Arial"/>
              </a:rPr>
              <a:t>Интеграция с LLM сервисами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├── </a:t>
            </a:r>
            <a:r>
              <a:rPr b="0" lang="en-US" sz="1500" spc="-1" strike="noStrike">
                <a:latin typeface="Arial"/>
              </a:rPr>
              <a:t>Безопасная валидация</a:t>
            </a:r>
            <a:endParaRPr b="0" lang="en-US" sz="1500" spc="-1" strike="noStrike">
              <a:latin typeface="Arial"/>
            </a:endParaRPr>
          </a:p>
          <a:p>
            <a:r>
              <a:rPr b="0" lang="en-US" sz="1500" spc="-1" strike="noStrike">
                <a:latin typeface="Arial"/>
              </a:rPr>
              <a:t>└── </a:t>
            </a:r>
            <a:r>
              <a:rPr b="0" lang="en-US" sz="1500" spc="-1" strike="noStrike">
                <a:latin typeface="Arial"/>
              </a:rPr>
              <a:t>Кэширование результатов</a:t>
            </a:r>
            <a:endParaRPr b="0" lang="en-US" sz="15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</p:txBody>
      </p:sp>
      <p:sp>
        <p:nvSpPr>
          <p:cNvPr id="58" name=""/>
          <p:cNvSpPr txBox="1"/>
          <p:nvPr/>
        </p:nvSpPr>
        <p:spPr>
          <a:xfrm>
            <a:off x="4343400" y="1143000"/>
            <a:ext cx="4572000" cy="2650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en-US" sz="1800" spc="-1" strike="noStrike">
              <a:latin typeface="Arial"/>
            </a:endParaRPr>
          </a:p>
          <a:p>
            <a:r>
              <a:rPr b="0" lang="en-US" sz="1400" spc="-1" strike="noStrike">
                <a:latin typeface="Arial"/>
              </a:rPr>
              <a:t>Database Layer</a:t>
            </a:r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latin typeface="Arial"/>
              </a:rPr>
              <a:t>├── </a:t>
            </a:r>
            <a:r>
              <a:rPr b="0" lang="en-US" sz="1400" spc="-1" strike="noStrike">
                <a:latin typeface="Arial"/>
              </a:rPr>
              <a:t>PostgreSQL для хранения данных</a:t>
            </a:r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latin typeface="Arial"/>
              </a:rPr>
              <a:t>├── </a:t>
            </a:r>
            <a:r>
              <a:rPr b="0" lang="en-US" sz="1400" spc="-1" strike="noStrike">
                <a:latin typeface="Arial"/>
              </a:rPr>
              <a:t>Анализ планов выполнения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latin typeface="Arial"/>
              </a:rPr>
              <a:t>├── </a:t>
            </a:r>
            <a:r>
              <a:rPr b="0" lang="en-US" sz="1400" spc="-1" strike="noStrike">
                <a:latin typeface="Arial"/>
              </a:rPr>
              <a:t>Анализ UPDATE / INSERT / DELETE операций</a:t>
            </a:r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latin typeface="Arial"/>
              </a:rPr>
              <a:t>└── </a:t>
            </a:r>
            <a:r>
              <a:rPr b="0" lang="en-US" sz="1400" spc="-1" strike="noStrike">
                <a:latin typeface="Arial"/>
              </a:rPr>
              <a:t>Статистика таблиц</a:t>
            </a:r>
            <a:endParaRPr b="0" lang="en-US" sz="14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400" spc="-1" strike="noStrike">
                <a:latin typeface="Arial"/>
              </a:rPr>
              <a:t>LLM Integration</a:t>
            </a:r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latin typeface="Arial"/>
              </a:rPr>
              <a:t>├── </a:t>
            </a:r>
            <a:r>
              <a:rPr b="0" lang="en-US" sz="1400" spc="-1" strike="noStrike">
                <a:latin typeface="Arial"/>
              </a:rPr>
              <a:t>Поддержка open-source моделей</a:t>
            </a:r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latin typeface="Arial"/>
              </a:rPr>
              <a:t>├── </a:t>
            </a:r>
            <a:r>
              <a:rPr b="0" lang="en-US" sz="1400" spc="-1" strike="noStrike">
                <a:latin typeface="Arial"/>
              </a:rPr>
              <a:t>Structured output</a:t>
            </a:r>
            <a:endParaRPr b="0" lang="en-US" sz="1400" spc="-1" strike="noStrike">
              <a:latin typeface="Arial"/>
            </a:endParaRPr>
          </a:p>
          <a:p>
            <a:r>
              <a:rPr b="0" lang="en-US" sz="1400" spc="-1" strike="noStrike">
                <a:latin typeface="Arial"/>
              </a:rPr>
              <a:t>└── </a:t>
            </a:r>
            <a:r>
              <a:rPr b="0" lang="en-US" sz="1400" spc="-1" strike="noStrike">
                <a:latin typeface="Arial"/>
              </a:rPr>
              <a:t>Выбор моделей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9" name=""/>
          <p:cNvSpPr txBox="1"/>
          <p:nvPr/>
        </p:nvSpPr>
        <p:spPr>
          <a:xfrm>
            <a:off x="384840" y="796320"/>
            <a:ext cx="2815560" cy="34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🏗️ </a:t>
            </a:r>
            <a:r>
              <a:rPr b="0" lang="en-US" sz="1800" spc="-1" strike="noStrike">
                <a:latin typeface="Arial"/>
              </a:rPr>
              <a:t>Компоненты системы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Рисунок 54" descr=""/>
          <p:cNvPicPr/>
          <p:nvPr/>
        </p:nvPicPr>
        <p:blipFill>
          <a:blip r:embed="rId1"/>
          <a:stretch/>
        </p:blipFill>
        <p:spPr>
          <a:xfrm>
            <a:off x="216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61" name="Shape 0"/>
          <p:cNvSpPr/>
          <p:nvPr/>
        </p:nvSpPr>
        <p:spPr>
          <a:xfrm>
            <a:off x="-905040" y="457920"/>
            <a:ext cx="11361960" cy="591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Text 3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"/>
          <p:cNvSpPr txBox="1"/>
          <p:nvPr/>
        </p:nvSpPr>
        <p:spPr>
          <a:xfrm>
            <a:off x="457200" y="898200"/>
            <a:ext cx="4114800" cy="390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Frontend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React.js - современный UI фреймворк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Tailwind CSS - стилизация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Axios - HTTP клиент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Backend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FastAPI - высокопроизводительный API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PostgreSQL - основная БД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SQLAlchemy - ORM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Pydantic - валидация данных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4" name=""/>
          <p:cNvSpPr txBox="1"/>
          <p:nvPr/>
        </p:nvSpPr>
        <p:spPr>
          <a:xfrm>
            <a:off x="228600" y="228600"/>
            <a:ext cx="3347280" cy="34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🛠️ </a:t>
            </a:r>
            <a:r>
              <a:rPr b="0" lang="en-US" sz="1800" spc="-1" strike="noStrike">
                <a:latin typeface="Arial"/>
              </a:rPr>
              <a:t>Используемые технологии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5" name=""/>
          <p:cNvSpPr txBox="1"/>
          <p:nvPr/>
        </p:nvSpPr>
        <p:spPr>
          <a:xfrm>
            <a:off x="4694760" y="914400"/>
            <a:ext cx="3992040" cy="3657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LLM Integration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OpenAI API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Structured Output - формализованные ответы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Кэширование - оптимизация запросов</a:t>
            </a:r>
            <a:endParaRPr b="0" lang="en-US" sz="1800" spc="-1" strike="noStrike">
              <a:latin typeface="Arial"/>
            </a:endParaRPr>
          </a:p>
          <a:p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DevOps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Docker (Podman) - контейнеризация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Docker Compose - оркестрация</a:t>
            </a:r>
            <a:endParaRPr b="0" lang="en-US" sz="1800" spc="-1" strike="noStrike">
              <a:latin typeface="Arial"/>
            </a:endParaRPr>
          </a:p>
          <a:p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Nginx - reverse proxy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• </a:t>
            </a:r>
            <a:r>
              <a:rPr b="0" lang="en-US" sz="1800" spc="-1" strike="noStrike">
                <a:latin typeface="Arial"/>
              </a:rPr>
              <a:t>задеплоили на облаке Т1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Рисунок 2" descr=""/>
          <p:cNvPicPr/>
          <p:nvPr/>
        </p:nvPicPr>
        <p:blipFill>
          <a:blip r:embed="rId1"/>
          <a:stretch/>
        </p:blipFill>
        <p:spPr>
          <a:xfrm>
            <a:off x="468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67" name="Shape 1"/>
          <p:cNvSpPr/>
          <p:nvPr/>
        </p:nvSpPr>
        <p:spPr>
          <a:xfrm>
            <a:off x="-905040" y="457920"/>
            <a:ext cx="11361960" cy="591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Text 1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Интерфейс ввода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69" name="" descr=""/>
          <p:cNvPicPr/>
          <p:nvPr/>
        </p:nvPicPr>
        <p:blipFill>
          <a:blip r:embed="rId2"/>
          <a:stretch/>
        </p:blipFill>
        <p:spPr>
          <a:xfrm>
            <a:off x="228600" y="848880"/>
            <a:ext cx="7418160" cy="4180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Рисунок 1" descr=""/>
          <p:cNvPicPr/>
          <p:nvPr/>
        </p:nvPicPr>
        <p:blipFill>
          <a:blip r:embed="rId1"/>
          <a:stretch/>
        </p:blipFill>
        <p:spPr>
          <a:xfrm>
            <a:off x="468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71" name="Shape 2"/>
          <p:cNvSpPr/>
          <p:nvPr/>
        </p:nvSpPr>
        <p:spPr>
          <a:xfrm>
            <a:off x="-905040" y="457920"/>
            <a:ext cx="11361960" cy="591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Text 4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Интерфейс вывода 1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148320" y="840240"/>
            <a:ext cx="7432920" cy="4188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Рисунок 5" descr=""/>
          <p:cNvPicPr/>
          <p:nvPr/>
        </p:nvPicPr>
        <p:blipFill>
          <a:blip r:embed="rId1"/>
          <a:stretch/>
        </p:blipFill>
        <p:spPr>
          <a:xfrm>
            <a:off x="468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75" name="Shape 5"/>
          <p:cNvSpPr/>
          <p:nvPr/>
        </p:nvSpPr>
        <p:spPr>
          <a:xfrm>
            <a:off x="-905040" y="457920"/>
            <a:ext cx="11361960" cy="591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Text 13"/>
          <p:cNvSpPr/>
          <p:nvPr/>
        </p:nvSpPr>
        <p:spPr>
          <a:xfrm>
            <a:off x="318960" y="304920"/>
            <a:ext cx="768204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Интерфейс вывода с </a:t>
            </a: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исправленным запросом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457200" y="714600"/>
            <a:ext cx="7543800" cy="4253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Рисунок 3" descr=""/>
          <p:cNvPicPr/>
          <p:nvPr/>
        </p:nvPicPr>
        <p:blipFill>
          <a:blip r:embed="rId1"/>
          <a:stretch/>
        </p:blipFill>
        <p:spPr>
          <a:xfrm>
            <a:off x="468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79" name="Shape 3"/>
          <p:cNvSpPr/>
          <p:nvPr/>
        </p:nvSpPr>
        <p:spPr>
          <a:xfrm>
            <a:off x="-905040" y="457920"/>
            <a:ext cx="11361960" cy="591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Text 5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Интерфейс вывода 2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2"/>
          <a:stretch/>
        </p:blipFill>
        <p:spPr>
          <a:xfrm>
            <a:off x="228600" y="806400"/>
            <a:ext cx="7315200" cy="4122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Рисунок 4" descr=""/>
          <p:cNvPicPr/>
          <p:nvPr/>
        </p:nvPicPr>
        <p:blipFill>
          <a:blip r:embed="rId1"/>
          <a:stretch/>
        </p:blipFill>
        <p:spPr>
          <a:xfrm>
            <a:off x="468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83" name="Shape 4"/>
          <p:cNvSpPr/>
          <p:nvPr/>
        </p:nvSpPr>
        <p:spPr>
          <a:xfrm>
            <a:off x="-905040" y="457920"/>
            <a:ext cx="11361960" cy="591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Text 6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Интерфейс статуса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2"/>
          <a:stretch/>
        </p:blipFill>
        <p:spPr>
          <a:xfrm>
            <a:off x="148320" y="787320"/>
            <a:ext cx="7526880" cy="4241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</TotalTime>
  <Application>LibreOffice/7.3.7.2$Linux_X86_64 LibreOffice_project/30$Build-2</Application>
  <AppVersion>15.0000</AppVersion>
  <Words>78</Words>
  <Paragraphs>53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2025-08-13T10:18:31Z</dcterms:created>
  <dc:creator>PptxGenJS</dc:creator>
  <dc:description/>
  <dc:language>en-US</dc:language>
  <cp:lastModifiedBy/>
  <dcterms:modified xsi:type="dcterms:W3CDTF">2025-09-09T16:20:57Z</dcterms:modified>
  <cp:revision>5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9</vt:i4>
  </property>
  <property fmtid="{D5CDD505-2E9C-101B-9397-08002B2CF9AE}" pid="3" name="PresentationFormat">
    <vt:lpwstr>Экран (16:9)</vt:lpwstr>
  </property>
  <property fmtid="{D5CDD505-2E9C-101B-9397-08002B2CF9AE}" pid="4" name="Slides">
    <vt:i4>9</vt:i4>
  </property>
</Properties>
</file>